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80" r:id="rId6"/>
    <p:sldId id="257" r:id="rId7"/>
    <p:sldId id="264" r:id="rId8"/>
    <p:sldId id="258" r:id="rId9"/>
    <p:sldId id="259" r:id="rId10"/>
    <p:sldId id="268" r:id="rId11"/>
    <p:sldId id="260" r:id="rId12"/>
    <p:sldId id="266" r:id="rId13"/>
    <p:sldId id="263" r:id="rId14"/>
    <p:sldId id="271" r:id="rId15"/>
    <p:sldId id="273" r:id="rId16"/>
    <p:sldId id="279" r:id="rId17"/>
    <p:sldId id="267" r:id="rId18"/>
    <p:sldId id="276" r:id="rId19"/>
    <p:sldId id="277" r:id="rId20"/>
    <p:sldId id="278" r:id="rId21"/>
    <p:sldId id="274" r:id="rId22"/>
    <p:sldId id="269" r:id="rId23"/>
    <p:sldId id="282" r:id="rId24"/>
    <p:sldId id="281" r:id="rId25"/>
    <p:sldId id="275" r:id="rId26"/>
    <p:sldId id="265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91" autoAdjust="0"/>
  </p:normalViewPr>
  <p:slideViewPr>
    <p:cSldViewPr snapToGrid="0" showGuides="1">
      <p:cViewPr varScale="1">
        <p:scale>
          <a:sx n="104" d="100"/>
          <a:sy n="104" d="100"/>
        </p:scale>
        <p:origin x="144" y="3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4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S-Mart Security Risk Chart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Risk Percentage 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59D-4CBC-B1DB-FBAD58F15E55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59D-4CBC-B1DB-FBAD58F15E55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A59D-4CBC-B1DB-FBAD58F15E55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A59D-4CBC-B1DB-FBAD58F15E55}"/>
              </c:ext>
            </c:extLst>
          </c:dPt>
          <c:dPt>
            <c:idx val="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A59D-4CBC-B1DB-FBAD58F15E55}"/>
              </c:ext>
            </c:extLst>
          </c:dPt>
          <c:dPt>
            <c:idx val="5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A59D-4CBC-B1DB-FBAD58F15E5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Sheet1!$A$2:$A$7</c:f>
              <c:strCache>
                <c:ptCount val="6"/>
                <c:pt idx="0">
                  <c:v>Potential Password Strength Risks</c:v>
                </c:pt>
                <c:pt idx="1">
                  <c:v>Unsupported Operating Systems</c:v>
                </c:pt>
                <c:pt idx="2">
                  <c:v>Anti-Spyware Not Installed</c:v>
                </c:pt>
                <c:pt idx="3">
                  <c:v>User Password Set To Never Expire</c:v>
                </c:pt>
                <c:pt idx="4">
                  <c:v>Potential Disk Space Issue</c:v>
                </c:pt>
                <c:pt idx="5">
                  <c:v>User has not logged in in 30 days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 formatCode="0%">
                  <c:v>0.2</c:v>
                </c:pt>
                <c:pt idx="1">
                  <c:v>0.111</c:v>
                </c:pt>
                <c:pt idx="2" formatCode="0%">
                  <c:v>0.3</c:v>
                </c:pt>
                <c:pt idx="3" formatCode="0%">
                  <c:v>0.13</c:v>
                </c:pt>
                <c:pt idx="4" formatCode="0%">
                  <c:v>0.16</c:v>
                </c:pt>
                <c:pt idx="5" formatCode="0%">
                  <c:v>0.1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A59D-4CBC-B1DB-FBAD58F15E5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278307440043182"/>
          <c:y val="0.21605890930300378"/>
          <c:w val="0.34095142526976596"/>
          <c:h val="0.60574336541265683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S-Mart SEO Marketing New Plan 2019</a:t>
            </a:r>
          </a:p>
        </c:rich>
      </c:tx>
      <c:layout>
        <c:manualLayout>
          <c:xMode val="edge"/>
          <c:yMode val="edge"/>
          <c:x val="0.18461088499203301"/>
          <c:y val="2.20385674931129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Quarter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S-Mart </c:v>
                </c:pt>
                <c:pt idx="1">
                  <c:v>S-Mart</c:v>
                </c:pt>
                <c:pt idx="2">
                  <c:v>S-Mart</c:v>
                </c:pt>
                <c:pt idx="3">
                  <c:v>S-Mart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3.5</c:v>
                </c:pt>
                <c:pt idx="2">
                  <c:v>4.5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298-46D0-B1A3-E8D745B3FD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Quarter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S-Mart </c:v>
                </c:pt>
                <c:pt idx="1">
                  <c:v>S-Mart</c:v>
                </c:pt>
                <c:pt idx="2">
                  <c:v>S-Mart</c:v>
                </c:pt>
                <c:pt idx="3">
                  <c:v>S-Mart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3.4</c:v>
                </c:pt>
                <c:pt idx="1">
                  <c:v>4.4000000000000004</c:v>
                </c:pt>
                <c:pt idx="2">
                  <c:v>5.8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298-46D0-B1A3-E8D745B3FD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Quarter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S-Mart </c:v>
                </c:pt>
                <c:pt idx="1">
                  <c:v>S-Mart</c:v>
                </c:pt>
                <c:pt idx="2">
                  <c:v>S-Mart</c:v>
                </c:pt>
                <c:pt idx="3">
                  <c:v>S-Mart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</c:v>
                </c:pt>
                <c:pt idx="1">
                  <c:v>6.3</c:v>
                </c:pt>
                <c:pt idx="2">
                  <c:v>7.7</c:v>
                </c:pt>
                <c:pt idx="3">
                  <c:v>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298-46D0-B1A3-E8D745B3FD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Quarter 4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S-Mart </c:v>
                </c:pt>
                <c:pt idx="1">
                  <c:v>S-Mart</c:v>
                </c:pt>
                <c:pt idx="2">
                  <c:v>S-Mart</c:v>
                </c:pt>
                <c:pt idx="3">
                  <c:v>S-Mart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7.7</c:v>
                </c:pt>
                <c:pt idx="1">
                  <c:v>6.9</c:v>
                </c:pt>
                <c:pt idx="2">
                  <c:v>7.9</c:v>
                </c:pt>
                <c:pt idx="3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4298-46D0-B1A3-E8D745B3FD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0745448"/>
        <c:axId val="130745832"/>
      </c:barChart>
      <c:catAx>
        <c:axId val="130745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745832"/>
        <c:crosses val="autoZero"/>
        <c:auto val="1"/>
        <c:lblAlgn val="ctr"/>
        <c:lblOffset val="100"/>
        <c:noMultiLvlLbl val="0"/>
      </c:catAx>
      <c:valAx>
        <c:axId val="130745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745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S-Mart Social Media Online Order Statistics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294894406585584E-2"/>
          <c:y val="0.11185185185185186"/>
          <c:w val="0.90078555560434204"/>
          <c:h val="0.7300195392242636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Twitter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S-Mart Quarter 1</c:v>
                </c:pt>
                <c:pt idx="1">
                  <c:v>S-Mart Quarter 2</c:v>
                </c:pt>
                <c:pt idx="2">
                  <c:v>S-Mart Quarter 3</c:v>
                </c:pt>
                <c:pt idx="3">
                  <c:v>S-Mart Quarter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3.3</c:v>
                </c:pt>
                <c:pt idx="1">
                  <c:v>6.5</c:v>
                </c:pt>
                <c:pt idx="2">
                  <c:v>3.5</c:v>
                </c:pt>
                <c:pt idx="3">
                  <c:v>8.5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Facebook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S-Mart Quarter 1</c:v>
                </c:pt>
                <c:pt idx="1">
                  <c:v>S-Mart Quarter 2</c:v>
                </c:pt>
                <c:pt idx="2">
                  <c:v>S-Mart Quarter 3</c:v>
                </c:pt>
                <c:pt idx="3">
                  <c:v>S-Mart Quarter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6.8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Instagram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S-Mart Quarter 1</c:v>
                </c:pt>
                <c:pt idx="1">
                  <c:v>S-Mart Quarter 2</c:v>
                </c:pt>
                <c:pt idx="2">
                  <c:v>S-Mart Quarter 3</c:v>
                </c:pt>
                <c:pt idx="3">
                  <c:v>S-Mart Quarter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4.5</c:v>
                </c:pt>
                <c:pt idx="3">
                  <c:v>6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586857136"/>
        <c:axId val="586857528"/>
      </c:lineChart>
      <c:catAx>
        <c:axId val="586857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Online Orders Per Quarter </a:t>
                </a:r>
              </a:p>
            </c:rich>
          </c:tx>
          <c:layout>
            <c:manualLayout>
              <c:xMode val="edge"/>
              <c:yMode val="edge"/>
              <c:x val="0.39885919905173134"/>
              <c:y val="0.805237470316210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6857528"/>
        <c:crosses val="autoZero"/>
        <c:auto val="1"/>
        <c:lblAlgn val="ctr"/>
        <c:lblOffset val="100"/>
        <c:noMultiLvlLbl val="0"/>
      </c:catAx>
      <c:valAx>
        <c:axId val="586857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6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60" baseline="0"/>
                  <a:t>Orders Per Thousand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6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68571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S-Mart Average Poultry Sales Per Season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Summer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Chicken </c:v>
                </c:pt>
                <c:pt idx="1">
                  <c:v>Fish </c:v>
                </c:pt>
                <c:pt idx="2">
                  <c:v>Beef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Chicken </c:v>
                </c:pt>
                <c:pt idx="1">
                  <c:v>Fish </c:v>
                </c:pt>
                <c:pt idx="2">
                  <c:v>Beef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Winter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Chicken </c:v>
                </c:pt>
                <c:pt idx="1">
                  <c:v>Fish </c:v>
                </c:pt>
                <c:pt idx="2">
                  <c:v>Beef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Spring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Chicken </c:v>
                </c:pt>
                <c:pt idx="1">
                  <c:v>Fish </c:v>
                </c:pt>
                <c:pt idx="2">
                  <c:v>Beef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6</c:v>
                </c:pt>
                <c:pt idx="1">
                  <c:v>7</c:v>
                </c:pt>
                <c:pt idx="2">
                  <c:v>5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457660856"/>
        <c:axId val="457661248"/>
      </c:barChart>
      <c:catAx>
        <c:axId val="457660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Poultry Type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661248"/>
        <c:crosses val="autoZero"/>
        <c:auto val="1"/>
        <c:lblAlgn val="ctr"/>
        <c:lblOffset val="100"/>
        <c:noMultiLvlLbl val="0"/>
      </c:catAx>
      <c:valAx>
        <c:axId val="45766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 thousand Pounds</a:t>
                </a:r>
              </a:p>
            </c:rich>
          </c:tx>
          <c:layout>
            <c:manualLayout>
              <c:xMode val="edge"/>
              <c:yMode val="edge"/>
              <c:x val="2.5685931115002919E-2"/>
              <c:y val="0.399736202329547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660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B8F3-31C2-4698-B74C-D5D76CFD8ACD}" type="datetimeFigureOut">
              <a:rPr lang="ru-RU" smtClean="0"/>
              <a:t>08.05.2019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18F8-B739-4178-8D2D-879F4A27DC2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08.05.2019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xmlns="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xmlns="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xmlns="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xmlns="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xmlns="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xmlns="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xmlns="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xmlns="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xmlns="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xmlns="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xmlns="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xmlns="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xmlns="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xmlns="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xmlns="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xmlns="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xmlns="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xmlns="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xmlns="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xmlns="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xmlns="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xmlns="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xmlns="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xmlns="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xmlns="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xmlns="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xmlns="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xmlns="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xmlns="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xmlns="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xmlns="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xmlns="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xmlns="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xmlns="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xmlns="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xmlns="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xmlns="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xmlns="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xmlns="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xmlns="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xmlns="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xmlns="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xmlns="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xmlns="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xmlns="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xmlns="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xmlns="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xmlns="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xmlns="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xmlns="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xmlns="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xmlns="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xmlns="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Chart Placeholder 18">
            <a:extLst>
              <a:ext uri="{FF2B5EF4-FFF2-40B4-BE49-F238E27FC236}">
                <a16:creationId xmlns:a16="http://schemas.microsoft.com/office/drawing/2014/main" xmlns="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xmlns="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xmlns="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xmlns="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xmlns="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xmlns="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xmlns="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xmlns="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xmlns="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xmlns="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xmlns="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xmlns="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12" name="Graphic 4">
            <a:extLst>
              <a:ext uri="{FF2B5EF4-FFF2-40B4-BE49-F238E27FC236}">
                <a16:creationId xmlns:a16="http://schemas.microsoft.com/office/drawing/2014/main" xmlns="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LJIZmCO51Q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Building glass walls and sky">
            <a:extLst>
              <a:ext uri="{FF2B5EF4-FFF2-40B4-BE49-F238E27FC236}">
                <a16:creationId xmlns:a16="http://schemas.microsoft.com/office/drawing/2014/main" xmlns="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-48" t="6766" r="19843" b="3091"/>
          <a:stretch/>
        </p:blipFill>
        <p:spPr>
          <a:xfrm>
            <a:off x="3033191" y="0"/>
            <a:ext cx="915563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</a:t>
            </a:r>
            <a:r>
              <a:rPr lang="en-US" sz="8000" dirty="0"/>
              <a:t>Project Zero</a:t>
            </a:r>
            <a:endParaRPr lang="ru-RU" sz="8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Revolutionizing S-Mart’s Online Shopping </a:t>
            </a:r>
            <a:endParaRPr lang="ru-RU" sz="36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30A1A89-FE18-44C6-B3EE-49541CB850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4000" dirty="0"/>
              <a:t>February</a:t>
            </a:r>
            <a:endParaRPr lang="ru-RU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83697A7-775B-4995-AFA7-E4B1B1C1C8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0020" y="5591552"/>
            <a:ext cx="4367531" cy="324417"/>
          </a:xfrm>
        </p:spPr>
        <p:txBody>
          <a:bodyPr/>
          <a:lstStyle/>
          <a:p>
            <a:r>
              <a:rPr lang="en-US" sz="4800" dirty="0"/>
              <a:t>2019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White Building Under Clear Blue Sky in Worms Eye View">
            <a:extLst>
              <a:ext uri="{FF2B5EF4-FFF2-40B4-BE49-F238E27FC236}">
                <a16:creationId xmlns:a16="http://schemas.microsoft.com/office/drawing/2014/main" xmlns="" id="{CEE1712F-10B7-44A0-8ED1-5933874A30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642" b="7642"/>
          <a:stretch>
            <a:fillRect/>
          </a:stretch>
        </p:blipFill>
        <p:spPr>
          <a:xfrm>
            <a:off x="12701" y="0"/>
            <a:ext cx="12161519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2E4FFE8E-5987-44EA-AF65-5CFA15DD76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895600" y="0"/>
            <a:ext cx="8393430" cy="1254328"/>
          </a:xfrm>
        </p:spPr>
        <p:txBody>
          <a:bodyPr/>
          <a:lstStyle/>
          <a:p>
            <a:r>
              <a:rPr lang="en-US"/>
              <a:t>Create a Work Plan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B4E4515-E409-46A3-BF8E-A723CC4A9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12701" y="2223232"/>
            <a:ext cx="5447196" cy="5350586"/>
          </a:xfrm>
        </p:spPr>
        <p:txBody>
          <a:bodyPr/>
          <a:lstStyle/>
          <a:p>
            <a:r>
              <a:rPr lang="en-US" b="1" dirty="0"/>
              <a:t>              </a:t>
            </a:r>
            <a:r>
              <a:rPr lang="en-US" sz="3600" b="1" dirty="0"/>
              <a:t>Task Management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We are using an online based task management/Gantt chart software called Bitrix24 to track the project progress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F53D04A-7D1E-45D0-9B0B-7BDFC553B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730162" y="6002372"/>
            <a:ext cx="549442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11" name="Picture 10" descr="Image result for bitrix2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027" y="1007715"/>
            <a:ext cx="6943193" cy="4939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5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3074" name="Picture 2" descr="S-Mart_New_Network.pn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5" b="13815"/>
          <a:stretch>
            <a:fillRect/>
          </a:stretch>
        </p:blipFill>
        <p:spPr bwMode="auto">
          <a:xfrm>
            <a:off x="2122177" y="497770"/>
            <a:ext cx="8705028" cy="530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flipH="1">
            <a:off x="1921165" y="4424218"/>
            <a:ext cx="455352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Old Topology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098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4098" name="Picture 2" descr="S-Mart_New_Network.pn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5" b="13815"/>
          <a:stretch>
            <a:fillRect/>
          </a:stretch>
        </p:blipFill>
        <p:spPr bwMode="auto">
          <a:xfrm>
            <a:off x="12701" y="0"/>
            <a:ext cx="12179299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6" name="Rectangle 5"/>
          <p:cNvSpPr/>
          <p:nvPr/>
        </p:nvSpPr>
        <p:spPr>
          <a:xfrm rot="10800000" flipV="1">
            <a:off x="1071418" y="3890665"/>
            <a:ext cx="485832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Topology</a:t>
            </a:r>
          </a:p>
        </p:txBody>
      </p:sp>
    </p:spTree>
    <p:extLst>
      <p:ext uri="{BB962C8B-B14F-4D97-AF65-F5344CB8AC3E}">
        <p14:creationId xmlns:p14="http://schemas.microsoft.com/office/powerpoint/2010/main" val="33915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age result for cable selection ethernet">
            <a:extLst>
              <a:ext uri="{FF2B5EF4-FFF2-40B4-BE49-F238E27FC236}">
                <a16:creationId xmlns:a16="http://schemas.microsoft.com/office/drawing/2014/main" xmlns="" id="{9D90BE1B-CBBF-4305-B4E1-3411F04F6EC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83167"/>
            <a:ext cx="5291666" cy="5291666"/>
          </a:xfrm>
          <a:prstGeom prst="rect">
            <a:avLst/>
          </a:prstGeom>
          <a:noFill/>
        </p:spPr>
      </p:pic>
      <p:pic>
        <p:nvPicPr>
          <p:cNvPr id="9" name="Picture Placeholder 8" descr="Image result for switch selection">
            <a:extLst>
              <a:ext uri="{FF2B5EF4-FFF2-40B4-BE49-F238E27FC236}">
                <a16:creationId xmlns:a16="http://schemas.microsoft.com/office/drawing/2014/main" xmlns="" id="{F6A32B10-0E8D-4B7C-A9B1-637BE7B3329C}"/>
              </a:ext>
            </a:extLst>
          </p:cNvPr>
          <p:cNvPicPr>
            <a:picLocks noGrp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6" r="1" b="24457"/>
          <a:stretch/>
        </p:blipFill>
        <p:spPr bwMode="auto">
          <a:xfrm>
            <a:off x="6256865" y="2077310"/>
            <a:ext cx="5291667" cy="2703380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6048174-952C-4EC1-986F-898E7236C6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3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xmlns="" id="{8470A250-788D-4347-AE56-049C0B26F3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8FBF79A-9BB4-48D9-A315-DB4AFA3F2B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55F9AB5-3D7F-42C8-BBB3-37026D7C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Summary 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xmlns="" id="{123CAF52-0849-432A-A4BC-DDD95AECD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772684"/>
              </p:ext>
            </p:extLst>
          </p:nvPr>
        </p:nvGraphicFramePr>
        <p:xfrm>
          <a:off x="774033" y="1815910"/>
          <a:ext cx="10614405" cy="4186461"/>
        </p:xfrm>
        <a:graphic>
          <a:graphicData uri="http://schemas.openxmlformats.org/drawingml/2006/table">
            <a:tbl>
              <a:tblPr/>
              <a:tblGrid>
                <a:gridCol w="3538135">
                  <a:extLst>
                    <a:ext uri="{9D8B030D-6E8A-4147-A177-3AD203B41FA5}">
                      <a16:colId xmlns:a16="http://schemas.microsoft.com/office/drawing/2014/main" xmlns="" val="2262060470"/>
                    </a:ext>
                  </a:extLst>
                </a:gridCol>
                <a:gridCol w="3538135">
                  <a:extLst>
                    <a:ext uri="{9D8B030D-6E8A-4147-A177-3AD203B41FA5}">
                      <a16:colId xmlns:a16="http://schemas.microsoft.com/office/drawing/2014/main" xmlns="" val="3195448703"/>
                    </a:ext>
                  </a:extLst>
                </a:gridCol>
                <a:gridCol w="3538135">
                  <a:extLst>
                    <a:ext uri="{9D8B030D-6E8A-4147-A177-3AD203B41FA5}">
                      <a16:colId xmlns:a16="http://schemas.microsoft.com/office/drawing/2014/main" xmlns="" val="1514908463"/>
                    </a:ext>
                  </a:extLst>
                </a:gridCol>
              </a:tblGrid>
              <a:tr h="37305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>
                          <a:effectLst/>
                          <a:latin typeface="Times New Roman" panose="02020603050405020304" pitchFamily="18" charset="0"/>
                        </a:rPr>
                        <a:t>Total Equipment</a:t>
                      </a:r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 dirty="0">
                          <a:effectLst/>
                          <a:latin typeface="Times New Roman" panose="02020603050405020304" pitchFamily="18" charset="0"/>
                        </a:rPr>
                        <a:t>Total Quantity</a:t>
                      </a:r>
                      <a:r>
                        <a:rPr lang="en-US" sz="1200" b="0" i="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 i="0">
                          <a:effectLst/>
                          <a:latin typeface="Times New Roman" panose="02020603050405020304" pitchFamily="18" charset="0"/>
                        </a:rPr>
                        <a:t>Total Price</a:t>
                      </a:r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03508670"/>
                  </a:ext>
                </a:extLst>
              </a:tr>
              <a:tr h="37305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dirty="0">
                          <a:effectLst/>
                          <a:latin typeface="Times New Roman" panose="02020603050405020304" pitchFamily="18" charset="0"/>
                        </a:rPr>
                        <a:t>Workstation (PC) </a:t>
                      </a:r>
                      <a:endParaRPr lang="en-US" b="0" i="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34 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$43,180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641399"/>
                  </a:ext>
                </a:extLst>
              </a:tr>
              <a:tr h="37305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Laptop (Management)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17 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$13,600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45344287"/>
                  </a:ext>
                </a:extLst>
              </a:tr>
              <a:tr h="37305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Router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1 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effectLst/>
                          <a:latin typeface="Times New Roman" panose="02020603050405020304" pitchFamily="18" charset="0"/>
                        </a:rPr>
                        <a:t>$1,550 </a:t>
                      </a:r>
                      <a:endParaRPr lang="en-US" b="0" i="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2574741"/>
                  </a:ext>
                </a:extLst>
              </a:tr>
              <a:tr h="37305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Switch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28 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$108,000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5336803"/>
                  </a:ext>
                </a:extLst>
              </a:tr>
              <a:tr h="37305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Wire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42,400 ft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$4,500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9113650"/>
                  </a:ext>
                </a:extLst>
              </a:tr>
              <a:tr h="37305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Server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2 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$5,800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35700381"/>
                  </a:ext>
                </a:extLst>
              </a:tr>
              <a:tr h="37305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MS Office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51 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$5,100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1809621"/>
                  </a:ext>
                </a:extLst>
              </a:tr>
              <a:tr h="37305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Antivirus License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5 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$40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5512713"/>
                  </a:ext>
                </a:extLst>
              </a:tr>
              <a:tr h="37305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Windows 10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6 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$600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987172"/>
                  </a:ext>
                </a:extLst>
              </a:tr>
              <a:tr h="455951">
                <a:tc gridSpan="2">
                  <a:txBody>
                    <a:bodyPr/>
                    <a:lstStyle/>
                    <a:p>
                      <a:pPr algn="r" rtl="0" fontAlgn="base"/>
                      <a:r>
                        <a:rPr lang="en-US" sz="1600" b="1" i="0">
                          <a:effectLst/>
                          <a:latin typeface="Times New Roman" panose="02020603050405020304" pitchFamily="18" charset="0"/>
                        </a:rPr>
                        <a:t>PROJECT GRAND TOTAL</a:t>
                      </a:r>
                      <a:r>
                        <a:rPr lang="en-US" sz="1600" b="0" i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600" b="1" i="0" dirty="0">
                          <a:effectLst/>
                          <a:latin typeface="Times New Roman" panose="02020603050405020304" pitchFamily="18" charset="0"/>
                        </a:rPr>
                        <a:t>$182,370</a:t>
                      </a:r>
                      <a:r>
                        <a:rPr lang="en-US" sz="1600" b="0" i="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en-US" b="0" i="0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7363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92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27D6A62-FF75-439B-BE91-3CA33EB193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13" name="Picture Placeholder 12" descr="Image result for Windows Defender">
            <a:extLst>
              <a:ext uri="{FF2B5EF4-FFF2-40B4-BE49-F238E27FC236}">
                <a16:creationId xmlns:a16="http://schemas.microsoft.com/office/drawing/2014/main" xmlns="" id="{7506EE4C-C662-45D7-82CB-A37C266FA74A}"/>
              </a:ext>
            </a:extLst>
          </p:cNvPr>
          <p:cNvPicPr>
            <a:picLocks noGrp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5" b="2180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B85DD03-7912-465A-ACE5-B6E7FD0F266A}"/>
              </a:ext>
            </a:extLst>
          </p:cNvPr>
          <p:cNvSpPr/>
          <p:nvPr/>
        </p:nvSpPr>
        <p:spPr>
          <a:xfrm>
            <a:off x="1325217" y="265043"/>
            <a:ext cx="923676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Security Assessment</a:t>
            </a:r>
          </a:p>
        </p:txBody>
      </p:sp>
    </p:spTree>
    <p:extLst>
      <p:ext uri="{BB962C8B-B14F-4D97-AF65-F5344CB8AC3E}">
        <p14:creationId xmlns:p14="http://schemas.microsoft.com/office/powerpoint/2010/main" val="281921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Image result for free hardware space">
            <a:extLst>
              <a:ext uri="{FF2B5EF4-FFF2-40B4-BE49-F238E27FC236}">
                <a16:creationId xmlns:a16="http://schemas.microsoft.com/office/drawing/2014/main" xmlns="" id="{249F7BAE-7CDD-48DE-AE0A-50847789854B}"/>
              </a:ext>
            </a:extLst>
          </p:cNvPr>
          <p:cNvPicPr>
            <a:picLocks noGrp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4520A3B-A3BA-4F6D-83E0-AA5895D582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 sz="12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8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BFED7D4-061C-4675-A0E3-E81A427AE8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17</a:t>
            </a:fld>
            <a:endParaRPr lang="ru-RU" dirty="0"/>
          </a:p>
        </p:txBody>
      </p:sp>
      <p:graphicFrame>
        <p:nvGraphicFramePr>
          <p:cNvPr id="6" name="Picture Placeholder 5">
            <a:extLst>
              <a:ext uri="{FF2B5EF4-FFF2-40B4-BE49-F238E27FC236}">
                <a16:creationId xmlns:a16="http://schemas.microsoft.com/office/drawing/2014/main" xmlns="" id="{63AD7A50-C791-43D1-9C86-1FA4F1544135}"/>
              </a:ext>
            </a:extLst>
          </p:cNvPr>
          <p:cNvGraphicFramePr>
            <a:graphicFrameLocks noGrp="1"/>
          </p:cNvGraphicFramePr>
          <p:nvPr>
            <p:ph type="pic" sz="quarter" idx="14"/>
            <p:extLst>
              <p:ext uri="{D42A27DB-BD31-4B8C-83A1-F6EECF244321}">
                <p14:modId xmlns:p14="http://schemas.microsoft.com/office/powerpoint/2010/main" val="2816956104"/>
              </p:ext>
            </p:extLst>
          </p:nvPr>
        </p:nvGraphicFramePr>
        <p:xfrm>
          <a:off x="0" y="0"/>
          <a:ext cx="1216183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5150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3" name="Picture 12" descr="Database Relation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2" y="-2"/>
            <a:ext cx="12161518" cy="68580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531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Picture Placeholder 5"/>
          <p:cNvGraphicFramePr>
            <a:graphicFrameLocks noGrp="1"/>
          </p:cNvGraphicFramePr>
          <p:nvPr>
            <p:ph type="pic" sz="quarter" idx="14"/>
          </p:nvPr>
        </p:nvGraphicFramePr>
        <p:xfrm>
          <a:off x="12700" y="0"/>
          <a:ext cx="1216183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3481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" b="1946"/>
          <a:stretch>
            <a:fillRect/>
          </a:stretch>
        </p:blipFill>
        <p:spPr>
          <a:xfrm>
            <a:off x="0" y="162804"/>
            <a:ext cx="12192000" cy="6602413"/>
          </a:xfrm>
        </p:spPr>
      </p:pic>
    </p:spTree>
    <p:extLst>
      <p:ext uri="{BB962C8B-B14F-4D97-AF65-F5344CB8AC3E}">
        <p14:creationId xmlns:p14="http://schemas.microsoft.com/office/powerpoint/2010/main" val="1882875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20</a:t>
            </a:fld>
            <a:endParaRPr lang="ru-RU" dirty="0"/>
          </a:p>
        </p:txBody>
      </p:sp>
      <p:graphicFrame>
        <p:nvGraphicFramePr>
          <p:cNvPr id="6" name="Picture Placeholder 5"/>
          <p:cNvGraphicFramePr>
            <a:graphicFrameLocks noGrp="1"/>
          </p:cNvGraphicFramePr>
          <p:nvPr>
            <p:ph type="pic" sz="quarter" idx="14"/>
            <p:extLst>
              <p:ext uri="{D42A27DB-BD31-4B8C-83A1-F6EECF244321}">
                <p14:modId xmlns:p14="http://schemas.microsoft.com/office/powerpoint/2010/main" val="2512122946"/>
              </p:ext>
            </p:extLst>
          </p:nvPr>
        </p:nvGraphicFramePr>
        <p:xfrm>
          <a:off x="12700" y="0"/>
          <a:ext cx="1216183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8115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21</a:t>
            </a:fld>
            <a:endParaRPr lang="ru-RU" dirty="0"/>
          </a:p>
        </p:txBody>
      </p:sp>
      <p:graphicFrame>
        <p:nvGraphicFramePr>
          <p:cNvPr id="6" name="Picture Placeholder 5"/>
          <p:cNvGraphicFramePr>
            <a:graphicFrameLocks noGrp="1"/>
          </p:cNvGraphicFramePr>
          <p:nvPr>
            <p:ph type="pic" sz="quarter" idx="14"/>
          </p:nvPr>
        </p:nvGraphicFramePr>
        <p:xfrm>
          <a:off x="12700" y="0"/>
          <a:ext cx="1216183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02357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22</a:t>
            </a:fld>
            <a:endParaRPr lang="ru-RU" dirty="0"/>
          </a:p>
        </p:txBody>
      </p:sp>
      <p:pic>
        <p:nvPicPr>
          <p:cNvPr id="10" name="Picture Placeholder 9" descr="C:\Users\sales3\AppData\Local\Microsoft\Windows\Temporary Internet Files\Content.Outlook\S97CJ8RO\Screenshot_20190418-112544_Instagram.jpg"/>
          <p:cNvPicPr>
            <a:picLocks noGrp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84" b="36284"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3649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Low Angle View of Office Building Against Blue Sky">
            <a:extLst>
              <a:ext uri="{FF2B5EF4-FFF2-40B4-BE49-F238E27FC236}">
                <a16:creationId xmlns:a16="http://schemas.microsoft.com/office/drawing/2014/main" xmlns="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2749" r="2749"/>
          <a:stretch/>
        </p:blipFill>
        <p:spPr>
          <a:xfrm>
            <a:off x="3" y="0"/>
            <a:ext cx="7924798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BBFE92-CA4F-4673-B4D5-7FFF88E81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Presented By </a:t>
            </a:r>
          </a:p>
          <a:p>
            <a:r>
              <a:rPr lang="en-US" dirty="0"/>
              <a:t>Operation Dev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22606DA-F5C0-4FBD-930A-04C47E7F77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971665" y="4806120"/>
            <a:ext cx="4367531" cy="288000"/>
          </a:xfrm>
        </p:spPr>
        <p:txBody>
          <a:bodyPr/>
          <a:lstStyle/>
          <a:p>
            <a:r>
              <a:rPr lang="en-US" dirty="0"/>
              <a:t>Phone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976F3E4-0E67-4891-8B94-6441620D8B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800-894-ODEV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E673424-1521-4ECB-BC19-D062786A9E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E9D6192-3994-44C6-93B4-D248EEE931D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55755" y="5703260"/>
            <a:ext cx="5920556" cy="474519"/>
          </a:xfrm>
        </p:spPr>
        <p:txBody>
          <a:bodyPr/>
          <a:lstStyle/>
          <a:p>
            <a:r>
              <a:rPr lang="en-US" dirty="0"/>
              <a:t>Operationdev@gmail.com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522156"/>
            <a:ext cx="5609222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Mission Statement 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2A2A374-6D41-4D06-9363-309246640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4296" y="3780825"/>
            <a:ext cx="5609219" cy="7413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S-Mart believes in shopping smart by finding fair and affordable prices. </a:t>
            </a:r>
          </a:p>
        </p:txBody>
      </p:sp>
      <p:sp>
        <p:nvSpPr>
          <p:cNvPr id="5126" name="Freeform: Shape 200">
            <a:extLst>
              <a:ext uri="{FF2B5EF4-FFF2-40B4-BE49-F238E27FC236}">
                <a16:creationId xmlns:a16="http://schemas.microsoft.com/office/drawing/2014/main" xmlns="" id="{83FA766D-3260-4E0A-9E7F-A2C93DFF19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46518"/>
            <a:ext cx="4100079" cy="6194580"/>
          </a:xfrm>
          <a:custGeom>
            <a:avLst/>
            <a:gdLst>
              <a:gd name="connsiteX0" fmla="*/ 1002789 w 4100079"/>
              <a:gd name="connsiteY0" fmla="*/ 0 h 6194580"/>
              <a:gd name="connsiteX1" fmla="*/ 4100079 w 4100079"/>
              <a:gd name="connsiteY1" fmla="*/ 3097290 h 6194580"/>
              <a:gd name="connsiteX2" fmla="*/ 1002789 w 4100079"/>
              <a:gd name="connsiteY2" fmla="*/ 6194580 h 6194580"/>
              <a:gd name="connsiteX3" fmla="*/ 81750 w 4100079"/>
              <a:gd name="connsiteY3" fmla="*/ 6055332 h 6194580"/>
              <a:gd name="connsiteX4" fmla="*/ 0 w 4100079"/>
              <a:gd name="connsiteY4" fmla="*/ 6025411 h 6194580"/>
              <a:gd name="connsiteX5" fmla="*/ 0 w 4100079"/>
              <a:gd name="connsiteY5" fmla="*/ 169169 h 6194580"/>
              <a:gd name="connsiteX6" fmla="*/ 81750 w 4100079"/>
              <a:gd name="connsiteY6" fmla="*/ 139248 h 6194580"/>
              <a:gd name="connsiteX7" fmla="*/ 1002789 w 4100079"/>
              <a:gd name="connsiteY7" fmla="*/ 0 h 61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0079" h="6194580">
                <a:moveTo>
                  <a:pt x="1002789" y="0"/>
                </a:moveTo>
                <a:cubicBezTo>
                  <a:pt x="2713375" y="0"/>
                  <a:pt x="4100079" y="1386704"/>
                  <a:pt x="4100079" y="3097290"/>
                </a:cubicBezTo>
                <a:cubicBezTo>
                  <a:pt x="4100079" y="4807876"/>
                  <a:pt x="2713375" y="6194580"/>
                  <a:pt x="1002789" y="6194580"/>
                </a:cubicBezTo>
                <a:cubicBezTo>
                  <a:pt x="682054" y="6194580"/>
                  <a:pt x="372706" y="6145829"/>
                  <a:pt x="81750" y="6055332"/>
                </a:cubicBezTo>
                <a:lnTo>
                  <a:pt x="0" y="6025411"/>
                </a:lnTo>
                <a:lnTo>
                  <a:pt x="0" y="169169"/>
                </a:lnTo>
                <a:lnTo>
                  <a:pt x="81750" y="139248"/>
                </a:lnTo>
                <a:cubicBezTo>
                  <a:pt x="372706" y="48751"/>
                  <a:pt x="682054" y="0"/>
                  <a:pt x="100278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Placeholder 18" descr="Low Angle View of Office Building Against Clear Sky">
            <a:extLst>
              <a:ext uri="{FF2B5EF4-FFF2-40B4-BE49-F238E27FC236}">
                <a16:creationId xmlns:a16="http://schemas.microsoft.com/office/drawing/2014/main" xmlns="" id="{98E1357B-90EC-4F60-BE24-5671EC46D0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/>
          </a:blip>
          <a:srcRect l="45370" r="4300" b="2"/>
          <a:stretch/>
        </p:blipFill>
        <p:spPr>
          <a:xfrm>
            <a:off x="20" y="413156"/>
            <a:ext cx="3933420" cy="5861304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</p:spPr>
      </p:pic>
      <p:sp>
        <p:nvSpPr>
          <p:cNvPr id="5127" name="Freeform: Shape 202">
            <a:extLst>
              <a:ext uri="{FF2B5EF4-FFF2-40B4-BE49-F238E27FC236}">
                <a16:creationId xmlns:a16="http://schemas.microsoft.com/office/drawing/2014/main" xmlns="" id="{CB435A06-5FFD-4CF8-BE06-3796EC4200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353543" y="0"/>
            <a:ext cx="3566160" cy="3159748"/>
          </a:xfrm>
          <a:custGeom>
            <a:avLst/>
            <a:gdLst>
              <a:gd name="connsiteX0" fmla="*/ 649888 w 3566160"/>
              <a:gd name="connsiteY0" fmla="*/ 0 h 3159748"/>
              <a:gd name="connsiteX1" fmla="*/ 2916273 w 3566160"/>
              <a:gd name="connsiteY1" fmla="*/ 0 h 3159748"/>
              <a:gd name="connsiteX2" fmla="*/ 2917285 w 3566160"/>
              <a:gd name="connsiteY2" fmla="*/ 757 h 3159748"/>
              <a:gd name="connsiteX3" fmla="*/ 3566160 w 3566160"/>
              <a:gd name="connsiteY3" fmla="*/ 1376668 h 3159748"/>
              <a:gd name="connsiteX4" fmla="*/ 1783080 w 3566160"/>
              <a:gd name="connsiteY4" fmla="*/ 3159748 h 3159748"/>
              <a:gd name="connsiteX5" fmla="*/ 0 w 3566160"/>
              <a:gd name="connsiteY5" fmla="*/ 1376668 h 3159748"/>
              <a:gd name="connsiteX6" fmla="*/ 648876 w 3566160"/>
              <a:gd name="connsiteY6" fmla="*/ 757 h 315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6160" h="3159748">
                <a:moveTo>
                  <a:pt x="649888" y="0"/>
                </a:moveTo>
                <a:lnTo>
                  <a:pt x="2916273" y="0"/>
                </a:lnTo>
                <a:lnTo>
                  <a:pt x="2917285" y="757"/>
                </a:lnTo>
                <a:cubicBezTo>
                  <a:pt x="3313569" y="327800"/>
                  <a:pt x="3566160" y="822736"/>
                  <a:pt x="3566160" y="1376668"/>
                </a:cubicBezTo>
                <a:cubicBezTo>
                  <a:pt x="3566160" y="2361436"/>
                  <a:pt x="2767848" y="3159748"/>
                  <a:pt x="1783080" y="3159748"/>
                </a:cubicBezTo>
                <a:cubicBezTo>
                  <a:pt x="798312" y="3159748"/>
                  <a:pt x="0" y="2361436"/>
                  <a:pt x="0" y="1376668"/>
                </a:cubicBezTo>
                <a:cubicBezTo>
                  <a:pt x="0" y="822736"/>
                  <a:pt x="252591" y="327800"/>
                  <a:pt x="648876" y="7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tse2.mm.bing.net/th?id=OIP.NFi_kV4C77GsD97CzMwHSQHaHS&amp;pid=Api&amp;P=0&amp;w=173&amp;h=171">
            <a:extLst>
              <a:ext uri="{FF2B5EF4-FFF2-40B4-BE49-F238E27FC236}">
                <a16:creationId xmlns:a16="http://schemas.microsoft.com/office/drawing/2014/main" xmlns="" id="{563D1632-990E-48FF-94B6-82AAD63B4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9" r="1" b="1"/>
          <a:stretch/>
        </p:blipFill>
        <p:spPr bwMode="auto">
          <a:xfrm>
            <a:off x="4518135" y="10"/>
            <a:ext cx="3236976" cy="299514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8" name="Freeform: Shape 204">
            <a:extLst>
              <a:ext uri="{FF2B5EF4-FFF2-40B4-BE49-F238E27FC236}">
                <a16:creationId xmlns:a16="http://schemas.microsoft.com/office/drawing/2014/main" xmlns="" id="{5E10DA6E-C3FF-4539-BF84-4775BB7EC4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804396" y="2042"/>
            <a:ext cx="3387604" cy="4183848"/>
          </a:xfrm>
          <a:custGeom>
            <a:avLst/>
            <a:gdLst>
              <a:gd name="connsiteX0" fmla="*/ 420128 w 3387604"/>
              <a:gd name="connsiteY0" fmla="*/ 0 h 4183848"/>
              <a:gd name="connsiteX1" fmla="*/ 3387604 w 3387604"/>
              <a:gd name="connsiteY1" fmla="*/ 0 h 4183848"/>
              <a:gd name="connsiteX2" fmla="*/ 3387604 w 3387604"/>
              <a:gd name="connsiteY2" fmla="*/ 4101530 h 4183848"/>
              <a:gd name="connsiteX3" fmla="*/ 3283372 w 3387604"/>
              <a:gd name="connsiteY3" fmla="*/ 4128330 h 4183848"/>
              <a:gd name="connsiteX4" fmla="*/ 2732648 w 3387604"/>
              <a:gd name="connsiteY4" fmla="*/ 4183848 h 4183848"/>
              <a:gd name="connsiteX5" fmla="*/ 0 w 3387604"/>
              <a:gd name="connsiteY5" fmla="*/ 1451200 h 4183848"/>
              <a:gd name="connsiteX6" fmla="*/ 329816 w 3387604"/>
              <a:gd name="connsiteY6" fmla="*/ 148658 h 418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7604" h="4183848">
                <a:moveTo>
                  <a:pt x="420128" y="0"/>
                </a:moveTo>
                <a:lnTo>
                  <a:pt x="3387604" y="0"/>
                </a:lnTo>
                <a:lnTo>
                  <a:pt x="3387604" y="4101530"/>
                </a:lnTo>
                <a:lnTo>
                  <a:pt x="3283372" y="4128330"/>
                </a:lnTo>
                <a:cubicBezTo>
                  <a:pt x="3105483" y="4164732"/>
                  <a:pt x="2921298" y="4183848"/>
                  <a:pt x="2732648" y="4183848"/>
                </a:cubicBezTo>
                <a:cubicBezTo>
                  <a:pt x="1223448" y="4183848"/>
                  <a:pt x="0" y="2960400"/>
                  <a:pt x="0" y="1451200"/>
                </a:cubicBezTo>
                <a:cubicBezTo>
                  <a:pt x="0" y="979575"/>
                  <a:pt x="119477" y="535856"/>
                  <a:pt x="329816" y="14865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Image result for s mart logo">
            <a:extLst>
              <a:ext uri="{FF2B5EF4-FFF2-40B4-BE49-F238E27FC236}">
                <a16:creationId xmlns:a16="http://schemas.microsoft.com/office/drawing/2014/main" xmlns="" id="{13EE9A60-FC17-4322-BB95-C994F2E5E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42"/>
          <a:stretch/>
        </p:blipFill>
        <p:spPr bwMode="auto">
          <a:xfrm>
            <a:off x="8967592" y="2042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03280" y="6106415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D495E168-DA5E-4888-8D8A-92B118324C14}" type="slidenum">
              <a:rPr lang="en-US" sz="1500" smtClean="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3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630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FF2F0B8-896C-4D84-9FF9-3E3607F9E57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838200" y="156579"/>
            <a:ext cx="10515600" cy="784325"/>
          </a:xfrm>
        </p:spPr>
        <p:txBody>
          <a:bodyPr/>
          <a:lstStyle/>
          <a:p>
            <a:r>
              <a:rPr lang="en-US" dirty="0"/>
              <a:t>S-Mart History</a:t>
            </a:r>
            <a:endParaRPr lang="ru-RU" dirty="0"/>
          </a:p>
        </p:txBody>
      </p:sp>
      <p:pic>
        <p:nvPicPr>
          <p:cNvPr id="6" name="Online Media 5" title="S-Mart Company History">
            <a:hlinkClick r:id="" action="ppaction://media"/>
            <a:extLst>
              <a:ext uri="{FF2B5EF4-FFF2-40B4-BE49-F238E27FC236}">
                <a16:creationId xmlns:a16="http://schemas.microsoft.com/office/drawing/2014/main" xmlns="" id="{E737D986-40A4-4EF3-8641-32507E1D9E49}"/>
              </a:ext>
            </a:extLst>
          </p:cNvPr>
          <p:cNvPicPr>
            <a:picLocks noGrp="1" noRot="1" noChangeAspect="1"/>
          </p:cNvPicPr>
          <p:nvPr>
            <p:ph type="media" sz="quarter" idx="17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96348" y="940904"/>
            <a:ext cx="9765778" cy="59170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8B55491-80DD-4F1B-890E-E2F7B275B9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567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S-Mart History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04484" y="599325"/>
            <a:ext cx="548640" cy="548640"/>
          </a:xfrm>
          <a:prstGeom prst="ellipse">
            <a:avLst/>
          </a:prstGeom>
          <a:solidFill>
            <a:srgbClr val="205088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D495E168-DA5E-4888-8D8A-92B118324C14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5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543" y="2871982"/>
            <a:ext cx="500633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1"/>
                </a:solidFill>
              </a:rPr>
              <a:t>S-Mart was established in 1981 as a local department store in Alma, Michigan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1"/>
                </a:solidFill>
              </a:rPr>
              <a:t>Expansion for the business in the year 1989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1"/>
                </a:solidFill>
              </a:rPr>
              <a:t>Mr. Smart was able to make a national chain of S-Mart after meeting investor Bruce Campbell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1"/>
                </a:solidFill>
              </a:rPr>
              <a:t>The company grew to six stores, spread across the U.S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1"/>
                </a:solidFill>
              </a:rPr>
              <a:t>S-Mart working with Operation Dev  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4F74D28C-3268-4E35-8EE1-D92CB4A85A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xmlns="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5564" r="28555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55792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xmlns="" id="{BD519751-E686-4F24-9C8F-C439D8581B8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0743" t="17230" r="27972"/>
          <a:stretch/>
        </p:blipFill>
        <p:spPr>
          <a:xfrm>
            <a:off x="0" y="404811"/>
            <a:ext cx="6108872" cy="548512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E209D92-7413-44EE-BC90-ECE50DA315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13951" y="3236510"/>
            <a:ext cx="9026652" cy="326588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16F6E4F4-FEC6-4AD0-ACA1-E2C8DDE55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730162" y="6002372"/>
            <a:ext cx="549442" cy="365125"/>
          </a:xfrm>
        </p:spPr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1026" name="Picture 2" descr="Intranet_User_Flow.pn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" b="57"/>
          <a:stretch>
            <a:fillRect/>
          </a:stretch>
        </p:blipFill>
        <p:spPr bwMode="auto">
          <a:xfrm>
            <a:off x="138545" y="393560"/>
            <a:ext cx="12053455" cy="560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3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1033271"/>
            <a:ext cx="6134768" cy="898655"/>
          </a:xfrm>
        </p:spPr>
        <p:txBody>
          <a:bodyPr>
            <a:normAutofit fontScale="90000"/>
          </a:bodyPr>
          <a:lstStyle/>
          <a:p>
            <a:r>
              <a:rPr lang="en-US" dirty="0"/>
              <a:t>Personnel Summaries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CA4BA4B-DB5E-418C-8309-2ED941800B3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White">
          <a:xfrm>
            <a:off x="774031" y="2993041"/>
            <a:ext cx="11152926" cy="3633046"/>
          </a:xfrm>
        </p:spPr>
        <p:txBody>
          <a:bodyPr/>
          <a:lstStyle/>
          <a:p>
            <a:r>
              <a:rPr lang="en-US" dirty="0"/>
              <a:t>Operation Dev Team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A6EDE3F-FD3C-4A2C-837A-5B3420BD5E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White">
          <a:xfrm>
            <a:off x="774032" y="3563411"/>
            <a:ext cx="4365625" cy="2804086"/>
          </a:xfrm>
        </p:spPr>
        <p:txBody>
          <a:bodyPr>
            <a:noAutofit/>
          </a:bodyPr>
          <a:lstStyle/>
          <a:p>
            <a:pPr fontAlgn="base"/>
            <a:r>
              <a:rPr lang="en-US" sz="2800" b="1" dirty="0"/>
              <a:t>Aaron Owens</a:t>
            </a:r>
            <a:r>
              <a:rPr lang="en-US" sz="2800" dirty="0"/>
              <a:t> </a:t>
            </a:r>
          </a:p>
          <a:p>
            <a:pPr fontAlgn="base"/>
            <a:r>
              <a:rPr lang="en-US" sz="2800" b="1" dirty="0"/>
              <a:t>Mark Lerner</a:t>
            </a:r>
            <a:r>
              <a:rPr lang="en-US" sz="2800" dirty="0"/>
              <a:t> </a:t>
            </a:r>
          </a:p>
          <a:p>
            <a:pPr fontAlgn="base"/>
            <a:r>
              <a:rPr lang="en-US" sz="2800" b="1" dirty="0" err="1"/>
              <a:t>Purvik</a:t>
            </a:r>
            <a:r>
              <a:rPr lang="en-US" sz="2800" b="1" dirty="0"/>
              <a:t> Patel</a:t>
            </a:r>
            <a:r>
              <a:rPr lang="en-US" sz="2800" dirty="0"/>
              <a:t> </a:t>
            </a:r>
          </a:p>
          <a:p>
            <a:pPr fontAlgn="base"/>
            <a:r>
              <a:rPr lang="en-US" sz="2800" b="1" dirty="0"/>
              <a:t>Mahindra Adhikari</a:t>
            </a:r>
            <a:r>
              <a:rPr lang="en-US" sz="2800" dirty="0"/>
              <a:t> </a:t>
            </a:r>
          </a:p>
          <a:p>
            <a:pPr fontAlgn="base"/>
            <a:r>
              <a:rPr lang="en-US" sz="2800" b="1" dirty="0"/>
              <a:t>Derek Will</a:t>
            </a:r>
            <a:endParaRPr lang="en-US" sz="2800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92CB9BD-51FF-4C3D-BDD7-A004B05B152F}"/>
              </a:ext>
            </a:extLst>
          </p:cNvPr>
          <p:cNvSpPr>
            <a:spLocks noGrp="1"/>
          </p:cNvSpPr>
          <p:nvPr>
            <p:ph type="body" idx="18"/>
          </p:nvPr>
        </p:nvSpPr>
        <p:spPr bwMode="grayWhite">
          <a:xfrm>
            <a:off x="6627120" y="2993041"/>
            <a:ext cx="4790848" cy="3374456"/>
          </a:xfrm>
        </p:spPr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2D6EF90-B98E-4EA6-8AA1-185EE8D4BD2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White">
          <a:xfrm>
            <a:off x="7176260" y="3563410"/>
            <a:ext cx="4241708" cy="253258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 </a:t>
            </a:r>
          </a:p>
          <a:p>
            <a:pPr>
              <a:lnSpc>
                <a:spcPct val="100000"/>
              </a:lnSpc>
            </a:pPr>
            <a:endParaRPr lang="en-US" sz="2000" b="1" dirty="0"/>
          </a:p>
          <a:p>
            <a:pPr>
              <a:lnSpc>
                <a:spcPct val="100000"/>
              </a:lnSpc>
            </a:pPr>
            <a:endParaRPr lang="en-US" sz="2000" b="1" dirty="0"/>
          </a:p>
          <a:p>
            <a:pPr marL="0" indent="0">
              <a:lnSpc>
                <a:spcPct val="100000"/>
              </a:lnSpc>
              <a:buNone/>
            </a:pPr>
            <a:endParaRPr lang="en-US" sz="2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6148" name="Picture 4" descr="Image result for dev operation logo">
            <a:extLst>
              <a:ext uri="{FF2B5EF4-FFF2-40B4-BE49-F238E27FC236}">
                <a16:creationId xmlns:a16="http://schemas.microsoft.com/office/drawing/2014/main" xmlns="" id="{08B93194-1CFC-4BF0-A6C3-83F01E188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260" y="331522"/>
            <a:ext cx="4241708" cy="218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dev team">
            <a:extLst>
              <a:ext uri="{FF2B5EF4-FFF2-40B4-BE49-F238E27FC236}">
                <a16:creationId xmlns:a16="http://schemas.microsoft.com/office/drawing/2014/main" xmlns="" id="{D558556A-B780-44D7-90B3-1C1660D5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259" y="3429000"/>
            <a:ext cx="4241708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36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9" y="4445251"/>
            <a:ext cx="10901471" cy="1350712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7F1E4"/>
                </a:solidFill>
              </a:rPr>
              <a:t>Project Management</a:t>
            </a:r>
            <a:br>
              <a:rPr lang="en-US" sz="6000" dirty="0">
                <a:solidFill>
                  <a:srgbClr val="F7F1E4"/>
                </a:solidFill>
              </a:rPr>
            </a:br>
            <a:r>
              <a:rPr lang="en-US" sz="6000" dirty="0">
                <a:solidFill>
                  <a:srgbClr val="F7F1E4"/>
                </a:solidFill>
              </a:rPr>
              <a:t>GitHub-Central Location </a:t>
            </a:r>
          </a:p>
        </p:txBody>
      </p:sp>
      <p:sp>
        <p:nvSpPr>
          <p:cNvPr id="71" name="Rounded Rectangle 18">
            <a:extLst>
              <a:ext uri="{FF2B5EF4-FFF2-40B4-BE49-F238E27FC236}">
                <a16:creationId xmlns:a16="http://schemas.microsoft.com/office/drawing/2014/main" xmlns="" id="{283A93BD-A469-4D4C-8A1F-5668AE9758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528565" y="503573"/>
            <a:ext cx="7134870" cy="35994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 result for git hub">
            <a:extLst>
              <a:ext uri="{FF2B5EF4-FFF2-40B4-BE49-F238E27FC236}">
                <a16:creationId xmlns:a16="http://schemas.microsoft.com/office/drawing/2014/main" xmlns="" id="{B9D87ADA-14E4-4BC4-8FF8-4B78BE80A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80"/>
          <a:stretch/>
        </p:blipFill>
        <p:spPr bwMode="auto">
          <a:xfrm>
            <a:off x="2694432" y="666497"/>
            <a:ext cx="6803136" cy="327355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7FC0424-40B9-486A-B71B-BA76CD90DD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495E168-DA5E-4888-8D8A-92B118324C14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GeneralDesign02_MO - v4" id="{6FF23145-4007-4574-94C2-B80E45F46FD9}" vid="{0FB396FC-CF2E-452A-9B17-DA6C73B135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7A0EF5-23A9-4627-BC46-745B7DD804D2}">
  <ds:schemaRefs>
    <ds:schemaRef ds:uri="http://purl.org/dc/elements/1.1/"/>
    <ds:schemaRef ds:uri="http://purl.org/dc/terms/"/>
    <ds:schemaRef ds:uri="fb0879af-3eba-417a-a55a-ffe6dcd6ca77"/>
    <ds:schemaRef ds:uri="http://www.w3.org/XML/1998/namespace"/>
    <ds:schemaRef ds:uri="http://schemas.microsoft.com/office/2006/documentManagement/types"/>
    <ds:schemaRef ds:uri="6dc4bcd6-49db-4c07-9060-8acfc67cef9f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</Words>
  <Application>Microsoft Office PowerPoint</Application>
  <PresentationFormat>Widescreen</PresentationFormat>
  <Paragraphs>100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Lucida Grande</vt:lpstr>
      <vt:lpstr>Times New Roman</vt:lpstr>
      <vt:lpstr>Verdana</vt:lpstr>
      <vt:lpstr>Wingdings</vt:lpstr>
      <vt:lpstr>Office Theme</vt:lpstr>
      <vt:lpstr>       Project Zero</vt:lpstr>
      <vt:lpstr>PowerPoint Presentation</vt:lpstr>
      <vt:lpstr>Mission Statement </vt:lpstr>
      <vt:lpstr>S-Mart History</vt:lpstr>
      <vt:lpstr>S-Mart History</vt:lpstr>
      <vt:lpstr>PowerPoint Presentation</vt:lpstr>
      <vt:lpstr>PowerPoint Presentation</vt:lpstr>
      <vt:lpstr>Personnel Summaries</vt:lpstr>
      <vt:lpstr>Project Management GitHub-Central Location </vt:lpstr>
      <vt:lpstr>Create a Work Plan</vt:lpstr>
      <vt:lpstr>PowerPoint Presentation</vt:lpstr>
      <vt:lpstr>PowerPoint Presentation</vt:lpstr>
      <vt:lpstr>PowerPoint Presentation</vt:lpstr>
      <vt:lpstr>Cost Summary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2019-05-04T14:20:06Z</dcterms:created>
  <dcterms:modified xsi:type="dcterms:W3CDTF">2019-05-08T18:04:38Z</dcterms:modified>
</cp:coreProperties>
</file>